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81" r:id="rId5"/>
    <p:sldId id="258" r:id="rId6"/>
    <p:sldId id="259" r:id="rId7"/>
    <p:sldId id="283" r:id="rId8"/>
    <p:sldId id="284" r:id="rId9"/>
    <p:sldId id="285" r:id="rId10"/>
    <p:sldId id="286" r:id="rId11"/>
    <p:sldId id="265" r:id="rId12"/>
    <p:sldId id="266" r:id="rId13"/>
    <p:sldId id="289" r:id="rId14"/>
    <p:sldId id="287" r:id="rId15"/>
    <p:sldId id="290" r:id="rId16"/>
    <p:sldId id="291" r:id="rId17"/>
    <p:sldId id="288" r:id="rId18"/>
    <p:sldId id="293" r:id="rId19"/>
    <p:sldId id="292" r:id="rId20"/>
    <p:sldId id="294" r:id="rId21"/>
    <p:sldId id="295" r:id="rId22"/>
    <p:sldId id="280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90" autoAdjust="0"/>
  </p:normalViewPr>
  <p:slideViewPr>
    <p:cSldViewPr snapToGrid="0" snapToObjects="1">
      <p:cViewPr varScale="1">
        <p:scale>
          <a:sx n="85" d="100"/>
          <a:sy n="85" d="100"/>
        </p:scale>
        <p:origin x="-104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816D-4607-E44B-84C1-EF48916F8B5F}" type="datetimeFigureOut">
              <a:rPr lang="en-US" smtClean="0"/>
              <a:t>20/9/15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DB0B-FACE-3F4A-8B45-9CAE879A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8843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899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337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190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05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213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599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844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35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129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37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06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-style-minimalism-door-design-door-lights-walls-w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3" y="1212853"/>
            <a:ext cx="4966230" cy="1583846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Who’s the Boss?</a:t>
            </a:r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/>
            </a:r>
            <a:b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Mark 4:1-34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37987"/>
            <a:ext cx="4951961" cy="10790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Samuel Lim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Singapore Bible College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6</a:t>
            </a:r>
            <a:r>
              <a:rPr lang="en-US" sz="2400" baseline="30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March 2013</a:t>
            </a: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4773" y="741983"/>
            <a:ext cx="189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BOSS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Preached for Dr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245892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528372188_3c0a7510b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8945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effectLst>
                  <a:outerShdw blurRad="69850" dist="762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Acknowledge God’s work</a:t>
            </a:r>
            <a:br>
              <a:rPr lang="en-US" b="1" dirty="0" smtClean="0">
                <a:ln>
                  <a:solidFill>
                    <a:schemeClr val="accent1"/>
                  </a:solidFill>
                </a:ln>
                <a:effectLst>
                  <a:outerShdw blurRad="69850" dist="762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b="1" dirty="0" smtClean="0">
                <a:ln>
                  <a:solidFill>
                    <a:schemeClr val="accent1"/>
                  </a:solidFill>
                </a:ln>
                <a:effectLst>
                  <a:outerShdw blurRad="69850" dist="762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in your ministry</a:t>
            </a:r>
            <a:endParaRPr lang="en-US" b="1" dirty="0">
              <a:ln>
                <a:solidFill>
                  <a:schemeClr val="accent1"/>
                </a:solidFill>
              </a:ln>
              <a:effectLst>
                <a:outerShdw blurRad="69850" dist="762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07364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il_lamp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448"/>
          <a:stretch/>
        </p:blipFill>
        <p:spPr>
          <a:xfrm>
            <a:off x="3141912" y="3419139"/>
            <a:ext cx="6002088" cy="349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2015396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FFCC"/>
                </a:solidFill>
                <a:latin typeface="Helvetica"/>
                <a:cs typeface="Helvetica"/>
              </a:rPr>
              <a:t>Parable of the Lamp </a:t>
            </a:r>
            <a:r>
              <a:rPr lang="en-US" sz="2800" i="1" dirty="0" smtClean="0">
                <a:solidFill>
                  <a:srgbClr val="CCFFCC"/>
                </a:solidFill>
                <a:latin typeface="Helvetica"/>
                <a:cs typeface="Helvetica"/>
              </a:rPr>
              <a:t>Mark 4:21-22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Truth is manifest in the person of Jesus Christ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Others can see Christlikeness in our ministry</a:t>
            </a:r>
            <a:endParaRPr lang="en-US" sz="28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89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Helvetica"/>
                <a:cs typeface="Helvetica"/>
              </a:rPr>
              <a:t>Jesus is </a:t>
            </a:r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manifested</a:t>
            </a:r>
            <a:b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in </a:t>
            </a:r>
            <a:r>
              <a:rPr lang="en-US" b="1" dirty="0">
                <a:solidFill>
                  <a:schemeClr val="accent6"/>
                </a:solidFill>
                <a:latin typeface="Helvetica"/>
                <a:cs typeface="Helvetica"/>
              </a:rPr>
              <a:t>our </a:t>
            </a:r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ministry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Helvetica"/>
                <a:cs typeface="Helvetica"/>
              </a:rPr>
              <a:t>Iron Fillings</a:t>
            </a:r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4" name="Content Placeholder 3" descr="magpoles_20143_lg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9328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01112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1" b="100000" l="0" r="100000">
                        <a14:backgroundMark x1="28986" y1="53145" x2="28986" y2="53145"/>
                        <a14:backgroundMark x1="16388" y1="50542" x2="16388" y2="50542"/>
                        <a14:backgroundMark x1="17280" y1="52928" x2="17280" y2="52928"/>
                        <a14:backgroundMark x1="3567" y1="52061" x2="3567" y2="52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75" r="3275"/>
          <a:stretch>
            <a:fillRect/>
          </a:stretch>
        </p:blipFill>
        <p:spPr>
          <a:xfrm>
            <a:off x="0" y="3025011"/>
            <a:ext cx="9144000" cy="3832989"/>
          </a:xfrm>
        </p:spPr>
      </p:pic>
      <p:sp>
        <p:nvSpPr>
          <p:cNvPr id="5" name="TextBox 4"/>
          <p:cNvSpPr txBox="1"/>
          <p:nvPr/>
        </p:nvSpPr>
        <p:spPr>
          <a:xfrm>
            <a:off x="457200" y="2015396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FFCC"/>
                </a:solidFill>
                <a:latin typeface="Helvetica"/>
                <a:cs typeface="Helvetica"/>
              </a:rPr>
              <a:t>Parable of the Seed </a:t>
            </a:r>
            <a:r>
              <a:rPr lang="en-US" sz="2800" i="1" dirty="0" smtClean="0">
                <a:solidFill>
                  <a:srgbClr val="CCFFCC"/>
                </a:solidFill>
                <a:latin typeface="Helvetica"/>
                <a:cs typeface="Helvetica"/>
              </a:rPr>
              <a:t>Mark 4:26-29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Growth is the divine work of God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We are not the moving force behind any spiritual growth</a:t>
            </a:r>
            <a:endParaRPr lang="en-US" sz="28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89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Growth happens beyond</a:t>
            </a:r>
            <a:b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our knowledge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4" y="421276"/>
            <a:ext cx="533727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CFFCC"/>
                </a:solidFill>
                <a:latin typeface="Helvetica"/>
                <a:cs typeface="Helvetica"/>
              </a:rPr>
              <a:t>James O. Fraser</a:t>
            </a:r>
            <a:endParaRPr lang="en-US" sz="4800" b="1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pic>
        <p:nvPicPr>
          <p:cNvPr id="4" name="Content Placeholder 3" descr="Fraser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"/>
          <a:stretch/>
        </p:blipFill>
        <p:spPr>
          <a:xfrm>
            <a:off x="428124" y="1564276"/>
            <a:ext cx="3293139" cy="470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21264" y="1444982"/>
            <a:ext cx="5297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Missionary to the </a:t>
            </a:r>
          </a:p>
          <a:p>
            <a:pPr algn="ctr"/>
            <a:r>
              <a:rPr lang="en-US" sz="3200" dirty="0" err="1" smtClean="0">
                <a:latin typeface="Helvetica"/>
                <a:cs typeface="Helvetica"/>
              </a:rPr>
              <a:t>Lisu</a:t>
            </a:r>
            <a:r>
              <a:rPr lang="en-US" sz="3200" dirty="0" smtClean="0">
                <a:latin typeface="Helvetica"/>
                <a:cs typeface="Helvetica"/>
              </a:rPr>
              <a:t> People in China 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63442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31" y="2598552"/>
            <a:ext cx="5435600" cy="367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5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3-6-7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6" y="805700"/>
            <a:ext cx="9125994" cy="5458358"/>
          </a:xfrm>
        </p:spPr>
      </p:pic>
    </p:spTree>
    <p:extLst>
      <p:ext uri="{BB962C8B-B14F-4D97-AF65-F5344CB8AC3E}">
        <p14:creationId xmlns:p14="http://schemas.microsoft.com/office/powerpoint/2010/main" val="6479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15396"/>
            <a:ext cx="8433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FFCC"/>
                </a:solidFill>
                <a:latin typeface="Helvetica"/>
                <a:cs typeface="Helvetica"/>
              </a:rPr>
              <a:t>Parable of the Mustard Seed </a:t>
            </a:r>
            <a:r>
              <a:rPr lang="en-US" sz="2800" i="1" dirty="0" smtClean="0">
                <a:solidFill>
                  <a:srgbClr val="CCFFCC"/>
                </a:solidFill>
                <a:latin typeface="Helvetica"/>
                <a:cs typeface="Helvetica"/>
              </a:rPr>
              <a:t>Mark 4:30-32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God brings multiple results from small beginnings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CCFFCC"/>
                </a:solidFill>
                <a:latin typeface="Helvetica"/>
                <a:cs typeface="Helvetica"/>
              </a:rPr>
              <a:t>We are small but God is great</a:t>
            </a:r>
            <a:endParaRPr lang="en-US" sz="28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89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Helvetica"/>
                <a:cs typeface="Helvetica"/>
              </a:rPr>
              <a:t>God uses small beginnings and makes it great</a:t>
            </a:r>
            <a:endParaRPr lang="en-US" dirty="0"/>
          </a:p>
        </p:txBody>
      </p:sp>
      <p:pic>
        <p:nvPicPr>
          <p:cNvPr id="8" name="Content Placeholder 7" descr="mustard_seed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3781264"/>
            <a:ext cx="5070051" cy="29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ustard-tree_mist (1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166" y="3781264"/>
            <a:ext cx="4173834" cy="29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04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82" y="2176141"/>
            <a:ext cx="445194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CFFCC"/>
                </a:solidFill>
                <a:latin typeface="Helvetica"/>
                <a:cs typeface="Helvetica"/>
              </a:rPr>
              <a:t>Madam </a:t>
            </a:r>
            <a:r>
              <a:rPr lang="en-US" sz="4800" b="1" dirty="0" err="1" smtClean="0">
                <a:solidFill>
                  <a:srgbClr val="CCFFCC"/>
                </a:solidFill>
                <a:latin typeface="Helvetica"/>
                <a:cs typeface="Helvetica"/>
              </a:rPr>
              <a:t>Ang</a:t>
            </a:r>
            <a:endParaRPr lang="en-US" sz="4800" b="1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7182" y="3510154"/>
            <a:ext cx="4451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Devoted her life to praying for family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5" name="Content Placeholder 4" descr="Screen shot 2013-03-04 at 16.21.2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96" y="382862"/>
            <a:ext cx="4366857" cy="625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2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3-04 at 16.20.31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"/>
          <a:stretch/>
        </p:blipFill>
        <p:spPr>
          <a:xfrm rot="21239049">
            <a:off x="1543274" y="1075665"/>
            <a:ext cx="6055274" cy="41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Screen shot 2013-03-04 at 16.20.3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5"/>
          <a:stretch/>
        </p:blipFill>
        <p:spPr>
          <a:xfrm>
            <a:off x="1599572" y="941746"/>
            <a:ext cx="6002174" cy="413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-style-minimalism-door-design-door-lights-walls-w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0083" y="741983"/>
            <a:ext cx="118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BOSS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41983"/>
            <a:ext cx="4909147" cy="22591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What does it mean</a:t>
            </a:r>
            <a:br>
              <a:rPr lang="en-US" sz="40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to live with God</a:t>
            </a:r>
            <a:br>
              <a:rPr lang="en-US" sz="40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in charge</a:t>
            </a:r>
            <a:r>
              <a:rPr lang="en-US" sz="40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24427"/>
            <a:ext cx="9144000" cy="144655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Prepare your heart for God’s Word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Acknowledge God’s work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007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ndercoverbo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77210"/>
            <a:ext cx="9144000" cy="5280789"/>
          </a:xfrm>
        </p:spPr>
      </p:pic>
      <p:pic>
        <p:nvPicPr>
          <p:cNvPr id="6" name="Picture 5" descr="Cover_CSP_12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821">
            <a:off x="5874664" y="2463515"/>
            <a:ext cx="3003544" cy="408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7-Eleven-Undercover-Boss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802">
            <a:off x="377067" y="1816518"/>
            <a:ext cx="2968016" cy="4084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Helvetica"/>
                <a:cs typeface="Helvetica"/>
              </a:rPr>
              <a:t>Joseph </a:t>
            </a:r>
            <a:r>
              <a:rPr lang="en-US" sz="5400" b="1" dirty="0" err="1" smtClean="0">
                <a:latin typeface="Helvetica"/>
                <a:cs typeface="Helvetica"/>
              </a:rPr>
              <a:t>DePinto</a:t>
            </a:r>
            <a:endParaRPr lang="en-US" sz="5400" b="1" dirty="0" smtClean="0">
              <a:latin typeface="Helvetica"/>
              <a:cs typeface="Helvetica"/>
            </a:endParaRPr>
          </a:p>
          <a:p>
            <a:pPr algn="ctr"/>
            <a:r>
              <a:rPr lang="en-US" sz="3600" i="1" dirty="0" smtClean="0">
                <a:latin typeface="Helvetica"/>
                <a:cs typeface="Helvetica"/>
              </a:rPr>
              <a:t>CEO, Owner of 7-Eleven</a:t>
            </a:r>
          </a:p>
        </p:txBody>
      </p:sp>
    </p:spTree>
    <p:extLst>
      <p:ext uri="{BB962C8B-B14F-4D97-AF65-F5344CB8AC3E}">
        <p14:creationId xmlns:p14="http://schemas.microsoft.com/office/powerpoint/2010/main" val="142841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ndercoverbo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6" y="435548"/>
            <a:ext cx="9153816" cy="5034246"/>
          </a:xfrm>
        </p:spPr>
      </p:pic>
    </p:spTree>
    <p:extLst>
      <p:ext uri="{BB962C8B-B14F-4D97-AF65-F5344CB8AC3E}">
        <p14:creationId xmlns:p14="http://schemas.microsoft.com/office/powerpoint/2010/main" val="36143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CFFCC"/>
                </a:solidFill>
                <a:latin typeface="Helvetica"/>
                <a:cs typeface="Helvetica"/>
              </a:rPr>
              <a:t>Igor </a:t>
            </a:r>
            <a:r>
              <a:rPr lang="en-US" sz="4800" b="1" dirty="0" err="1" smtClean="0">
                <a:solidFill>
                  <a:srgbClr val="CCFFCC"/>
                </a:solidFill>
                <a:latin typeface="Helvetica"/>
                <a:cs typeface="Helvetica"/>
              </a:rPr>
              <a:t>Finkler</a:t>
            </a:r>
            <a:endParaRPr lang="en-US" sz="4800" b="1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  <p:pic>
        <p:nvPicPr>
          <p:cNvPr id="4" name="Content Placeholder 3" descr="07_10_FND_Launch_Igor-_opt-e127722526026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3212">
            <a:off x="399578" y="1659294"/>
            <a:ext cx="542289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6P4-7ElevenIgorBi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563" y="1455430"/>
            <a:ext cx="3430541" cy="522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95563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12138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biblestudydownloads.com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9330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53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-style-minimalism-door-design-door-lights-walls-w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3" y="1212853"/>
            <a:ext cx="4966230" cy="1583846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Who’s the Boss?</a:t>
            </a:r>
            <a: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/>
            </a:r>
            <a:br>
              <a:rPr lang="en-US" sz="4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3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Mark 4:1-34</a:t>
            </a: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43" y="2996464"/>
            <a:ext cx="4880606" cy="215461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What does it mean</a:t>
            </a:r>
          </a:p>
          <a:p>
            <a:r>
              <a:rPr lang="en-US" sz="40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to live with God</a:t>
            </a:r>
          </a:p>
          <a:p>
            <a:r>
              <a:rPr lang="en-US" sz="4000" b="1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in charge?</a:t>
            </a:r>
            <a:endParaRPr lang="en-US" sz="4000" b="1" dirty="0">
              <a:solidFill>
                <a:schemeClr val="accent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0083" y="741983"/>
            <a:ext cx="1184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BOSS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3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wer of seeds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4" y="0"/>
            <a:ext cx="912919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" y="317443"/>
            <a:ext cx="6735272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Prepare your heart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to respond to God’s Word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87258"/>
            <a:ext cx="595091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Mark 4:3-8</a:t>
            </a:r>
            <a:endParaRPr lang="en-US" sz="6000" dirty="0">
              <a:solidFill>
                <a:schemeClr val="accent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944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174" y="89141"/>
            <a:ext cx="559414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Prepare your heart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to res</a:t>
            </a:r>
            <a:r>
              <a:rPr lang="en-US" altLang="zh-CN" sz="3200" dirty="0" smtClean="0">
                <a:latin typeface="Helvetica"/>
                <a:cs typeface="Helvetica"/>
              </a:rPr>
              <a:t>p</a:t>
            </a:r>
            <a:r>
              <a:rPr lang="en-US" sz="3200" dirty="0" smtClean="0">
                <a:latin typeface="Helvetica"/>
                <a:cs typeface="Helvetica"/>
              </a:rPr>
              <a:t>ond to God’s Word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 descr="the_parable_of_the_sower-1024x53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212164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12164" y="2183145"/>
            <a:ext cx="5931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A hardened heart results in</a:t>
            </a:r>
          </a:p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no growth</a:t>
            </a:r>
            <a:endParaRPr lang="en-US" sz="4400" dirty="0">
              <a:solidFill>
                <a:srgbClr val="F79646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174" y="4418811"/>
            <a:ext cx="547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FFCC"/>
                </a:solidFill>
                <a:latin typeface="Helvetica"/>
                <a:cs typeface="Helvetica"/>
              </a:rPr>
              <a:t>Mark 4:15</a:t>
            </a:r>
            <a:endParaRPr lang="en-US" sz="44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801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174" y="89141"/>
            <a:ext cx="559414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Prepare your heart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to res</a:t>
            </a:r>
            <a:r>
              <a:rPr lang="en-US" altLang="zh-CN" sz="3200" dirty="0" smtClean="0">
                <a:latin typeface="Helvetica"/>
                <a:cs typeface="Helvetica"/>
              </a:rPr>
              <a:t>p</a:t>
            </a:r>
            <a:r>
              <a:rPr lang="en-US" sz="3200" dirty="0" smtClean="0">
                <a:latin typeface="Helvetica"/>
                <a:cs typeface="Helvetica"/>
              </a:rPr>
              <a:t>ond to God’s Word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 descr="the_parable_of_the_sower-1024x53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1102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111029" y="2183145"/>
            <a:ext cx="6032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An uncommitted heart results in</a:t>
            </a:r>
          </a:p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shallow growth</a:t>
            </a:r>
            <a:endParaRPr lang="en-US" sz="4400" dirty="0">
              <a:solidFill>
                <a:srgbClr val="F79646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174" y="4550627"/>
            <a:ext cx="547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FFCC"/>
                </a:solidFill>
                <a:latin typeface="Helvetica"/>
                <a:cs typeface="Helvetica"/>
              </a:rPr>
              <a:t>Mark 4:16-17</a:t>
            </a:r>
            <a:endParaRPr lang="en-US" sz="44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24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174" y="89141"/>
            <a:ext cx="559414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Prepare your heart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to res</a:t>
            </a:r>
            <a:r>
              <a:rPr lang="en-US" altLang="zh-CN" sz="3200" dirty="0" smtClean="0">
                <a:latin typeface="Helvetica"/>
                <a:cs typeface="Helvetica"/>
              </a:rPr>
              <a:t>p</a:t>
            </a:r>
            <a:r>
              <a:rPr lang="en-US" sz="3200" dirty="0" smtClean="0">
                <a:latin typeface="Helvetica"/>
                <a:cs typeface="Helvetica"/>
              </a:rPr>
              <a:t>ond to God’s Word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 descr="the_parable_of_the_sower-1024x53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11102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82174" y="2183145"/>
            <a:ext cx="5479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A divided heart results in</a:t>
            </a:r>
          </a:p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stunted growth</a:t>
            </a:r>
            <a:endParaRPr lang="en-US" sz="4400" dirty="0">
              <a:solidFill>
                <a:srgbClr val="F79646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174" y="4564896"/>
            <a:ext cx="547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FFCC"/>
                </a:solidFill>
                <a:latin typeface="Helvetica"/>
                <a:cs typeface="Helvetica"/>
              </a:rPr>
              <a:t>Mark 4:18-19</a:t>
            </a:r>
            <a:endParaRPr lang="en-US" sz="44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24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174" y="89141"/>
            <a:ext cx="559414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Prepare your heart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to res</a:t>
            </a:r>
            <a:r>
              <a:rPr lang="en-US" altLang="zh-CN" sz="3200" dirty="0" smtClean="0">
                <a:latin typeface="Helvetica"/>
                <a:cs typeface="Helvetica"/>
              </a:rPr>
              <a:t>p</a:t>
            </a:r>
            <a:r>
              <a:rPr lang="en-US" sz="3200" dirty="0" smtClean="0">
                <a:latin typeface="Helvetica"/>
                <a:cs typeface="Helvetica"/>
              </a:rPr>
              <a:t>ond to God’s Word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 descr="the_parable_of_the_sower-1024x534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212164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82174" y="2183145"/>
            <a:ext cx="5479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A fertile heart</a:t>
            </a:r>
          </a:p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results in</a:t>
            </a:r>
          </a:p>
          <a:p>
            <a:pPr algn="ctr"/>
            <a:r>
              <a:rPr lang="en-US" sz="4400" dirty="0" smtClean="0">
                <a:solidFill>
                  <a:srgbClr val="F79646"/>
                </a:solidFill>
                <a:latin typeface="Helvetica"/>
                <a:cs typeface="Helvetica"/>
              </a:rPr>
              <a:t>full growth</a:t>
            </a:r>
            <a:endParaRPr lang="en-US" sz="4400" dirty="0">
              <a:solidFill>
                <a:srgbClr val="F79646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174" y="4564896"/>
            <a:ext cx="5479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FFCC"/>
                </a:solidFill>
                <a:latin typeface="Helvetica"/>
                <a:cs typeface="Helvetica"/>
              </a:rPr>
              <a:t>Mark 4:20</a:t>
            </a:r>
            <a:endParaRPr lang="en-US" sz="4400" dirty="0">
              <a:solidFill>
                <a:srgbClr val="CCFFCC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24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Helvetica"/>
                <a:cs typeface="Helvetica"/>
              </a:rPr>
              <a:t>What does it mean</a:t>
            </a:r>
            <a:br>
              <a:rPr lang="en-US" dirty="0" smtClean="0">
                <a:solidFill>
                  <a:srgbClr val="F79646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79646"/>
                </a:solidFill>
                <a:latin typeface="Helvetica"/>
                <a:cs typeface="Helvetica"/>
              </a:rPr>
              <a:t>to live with God in charge?</a:t>
            </a:r>
            <a:endParaRPr lang="en-US" dirty="0">
              <a:solidFill>
                <a:srgbClr val="F79646"/>
              </a:solidFill>
              <a:latin typeface="Helvetica"/>
              <a:cs typeface="Helvetica"/>
            </a:endParaRPr>
          </a:p>
        </p:txBody>
      </p:sp>
      <p:pic>
        <p:nvPicPr>
          <p:cNvPr id="4" name="Content Placeholder 3" descr="the_parable_of_the_sower-1024x5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39504"/>
            <a:ext cx="9144000" cy="4232768"/>
          </a:xfrm>
        </p:spPr>
      </p:pic>
      <p:sp>
        <p:nvSpPr>
          <p:cNvPr id="5" name="TextBox 4"/>
          <p:cNvSpPr txBox="1"/>
          <p:nvPr/>
        </p:nvSpPr>
        <p:spPr>
          <a:xfrm>
            <a:off x="0" y="1797883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Helvetica"/>
                <a:cs typeface="Helvetica"/>
              </a:rPr>
              <a:t>Prepare your heart to respond to God’s Word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0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384</TotalTime>
  <Words>277</Words>
  <Application>Microsoft Macintosh PowerPoint</Application>
  <PresentationFormat>On-screen Show (4:3)</PresentationFormat>
  <Paragraphs>62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 Black </vt:lpstr>
      <vt:lpstr>Orbit</vt:lpstr>
      <vt:lpstr>Who’s the Boss? Mark 4:1-34</vt:lpstr>
      <vt:lpstr>PowerPoint Presentation</vt:lpstr>
      <vt:lpstr>Who’s the Boss? Mark 4:1-34</vt:lpstr>
      <vt:lpstr>Prepare your heart to respond to God’s Word</vt:lpstr>
      <vt:lpstr>Prepare your heart to respond to God’s Word</vt:lpstr>
      <vt:lpstr>Prepare your heart to respond to God’s Word</vt:lpstr>
      <vt:lpstr>Prepare your heart to respond to God’s Word</vt:lpstr>
      <vt:lpstr>Prepare your heart to respond to God’s Word</vt:lpstr>
      <vt:lpstr>What does it mean to live with God in charge?</vt:lpstr>
      <vt:lpstr>Acknowledge God’s work in your ministry</vt:lpstr>
      <vt:lpstr>Jesus is manifested in our ministry</vt:lpstr>
      <vt:lpstr>Iron Fillings</vt:lpstr>
      <vt:lpstr>Growth happens beyond our knowledge and control</vt:lpstr>
      <vt:lpstr>James O. Fraser</vt:lpstr>
      <vt:lpstr>PowerPoint Presentation</vt:lpstr>
      <vt:lpstr>God uses small beginnings and makes it great</vt:lpstr>
      <vt:lpstr>Madam Ang</vt:lpstr>
      <vt:lpstr>PowerPoint Presentation</vt:lpstr>
      <vt:lpstr>What does it mean to live with God in charge?</vt:lpstr>
      <vt:lpstr>PowerPoint Presentation</vt:lpstr>
      <vt:lpstr>Igor Finkler</vt:lpstr>
      <vt:lpstr>Black</vt:lpstr>
      <vt:lpstr>NT Sermons link at biblestudydownloads.com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the Boss?</dc:title>
  <dc:creator>Sam Lim</dc:creator>
  <cp:lastModifiedBy>Rick Griffith</cp:lastModifiedBy>
  <cp:revision>50</cp:revision>
  <dcterms:created xsi:type="dcterms:W3CDTF">2013-03-04T12:17:28Z</dcterms:created>
  <dcterms:modified xsi:type="dcterms:W3CDTF">2015-09-20T04:09:53Z</dcterms:modified>
</cp:coreProperties>
</file>